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1" r:id="rId1"/>
  </p:sldMasterIdLst>
  <p:sldIdLst>
    <p:sldId id="265" r:id="rId2"/>
    <p:sldId id="383" r:id="rId3"/>
    <p:sldId id="348" r:id="rId4"/>
    <p:sldId id="379" r:id="rId5"/>
    <p:sldId id="349" r:id="rId6"/>
    <p:sldId id="369" r:id="rId7"/>
    <p:sldId id="384" r:id="rId8"/>
    <p:sldId id="385" r:id="rId9"/>
    <p:sldId id="386" r:id="rId10"/>
    <p:sldId id="387" r:id="rId11"/>
    <p:sldId id="388" r:id="rId12"/>
    <p:sldId id="370" r:id="rId13"/>
    <p:sldId id="371" r:id="rId14"/>
    <p:sldId id="380" r:id="rId15"/>
    <p:sldId id="381" r:id="rId16"/>
    <p:sldId id="382" r:id="rId17"/>
    <p:sldId id="332" r:id="rId18"/>
    <p:sldId id="331" r:id="rId19"/>
    <p:sldId id="335" r:id="rId20"/>
    <p:sldId id="334" r:id="rId21"/>
    <p:sldId id="268" r:id="rId22"/>
    <p:sldId id="333" r:id="rId23"/>
    <p:sldId id="377" r:id="rId24"/>
    <p:sldId id="342" r:id="rId25"/>
    <p:sldId id="378" r:id="rId26"/>
    <p:sldId id="346" r:id="rId27"/>
    <p:sldId id="352" r:id="rId28"/>
    <p:sldId id="353" r:id="rId29"/>
    <p:sldId id="354" r:id="rId30"/>
    <p:sldId id="355" r:id="rId31"/>
    <p:sldId id="357" r:id="rId32"/>
    <p:sldId id="358" r:id="rId33"/>
    <p:sldId id="360" r:id="rId34"/>
    <p:sldId id="359" r:id="rId35"/>
    <p:sldId id="367" r:id="rId36"/>
    <p:sldId id="361" r:id="rId37"/>
    <p:sldId id="336" r:id="rId38"/>
    <p:sldId id="338" r:id="rId39"/>
    <p:sldId id="343" r:id="rId40"/>
    <p:sldId id="362" r:id="rId41"/>
    <p:sldId id="363" r:id="rId42"/>
    <p:sldId id="365" r:id="rId43"/>
    <p:sldId id="364" r:id="rId4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4C35"/>
    <a:srgbClr val="0F6649"/>
    <a:srgbClr val="16996D"/>
    <a:srgbClr val="137F59"/>
    <a:srgbClr val="1B1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2" autoAdjust="0"/>
    <p:restoredTop sz="95603" autoAdjust="0"/>
  </p:normalViewPr>
  <p:slideViewPr>
    <p:cSldViewPr>
      <p:cViewPr varScale="1">
        <p:scale>
          <a:sx n="102" d="100"/>
          <a:sy n="102" d="100"/>
        </p:scale>
        <p:origin x="8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1DA59-E555-2DB8-29EB-F7515237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50FC6-C71F-2486-F5A7-4FF43FCD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C9FFE-39C6-D828-1CCC-5996BF81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569AF-2C21-4E07-9A57-B9D426F76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88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EF11B-CA0D-9C64-1E03-98F28062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C2590-87B3-FA79-4AD1-9053944B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70880-10A2-56B2-5504-04C258D7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E8D3F-4C7C-4CBB-9190-7A049D39B7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79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EDB6E6-1526-B130-3640-B603A2B1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561DA2-7435-2F35-63EA-67046647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4EF2C6-0D06-87BE-31F7-1C29CC70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05303-3671-4CE2-AD71-847F4856E4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45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C57DB3-0629-675F-D3F8-BFE301DB028C}"/>
              </a:ext>
            </a:extLst>
          </p:cNvPr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B9F2A-A273-6CD3-8878-4BADA952521E}"/>
              </a:ext>
            </a:extLst>
          </p:cNvPr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A795C0-42E6-5D0B-4906-8487039B52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523C92B-1569-64B8-79C1-FDA20C55C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D4F615-08E5-DBB3-0614-A5DEF54E06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89723-52B4-445A-94BE-3D7768F1C6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276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BC09-9E92-79CC-D36C-DF151CEF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86F73-44B0-81CC-5925-4A730C1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938A8-BC12-86DD-0282-8BCF7DA0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EFBC1-2377-4248-ABAC-DE8F09F628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830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AE2BE8-D427-3125-67D2-448FC1F43C12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0A7630-60FF-A23D-1163-EAC895219DF7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6CACC1-9C52-4DCD-D7A2-5BA931B066D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662015-CE1B-9627-A487-1618B1E77F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A9448D6-5F4D-8080-F5FA-518E6D7319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756A9-B6D2-4299-93E7-6993B747F3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744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D4E1B4-8694-66AD-EFAE-7615E37AF615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0FB821-FE24-262E-61DA-3570DD063F36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2C04981-7752-64A9-C49B-D1D729B2714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8D6052-5117-594C-D17C-6BD036D12EF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1CFC7F-8DED-27AF-9E6C-A2E9AF263E9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909F6-FB1A-4D66-9DB7-199DC54AA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514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4900-B4FA-6E10-405B-4949A9E1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B971E-4DD3-6DFA-02E2-5CF4F914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0082C-2F5A-DD07-1210-3D76F1F0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A49BB-1478-4DE9-ABA2-44D46AE03A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824730"/>
      </p:ext>
    </p:extLst>
  </p:cSld>
  <p:clrMapOvr>
    <a:masterClrMapping/>
  </p:clrMapOvr>
  <p:transition spd="med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A2D5E-F2F7-4E11-6115-CD64F95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679B3-51E9-17C7-E5F9-41E298B3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BF80E-8733-C350-1190-ACB54084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62EFD-DB4C-4161-B990-9E3042FA6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960017"/>
      </p:ext>
    </p:extLst>
  </p:cSld>
  <p:clrMapOvr>
    <a:masterClrMapping/>
  </p:clrMapOvr>
  <p:transition spd="med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41475"/>
            <a:ext cx="3810000" cy="4454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1458A52-46E4-E231-C028-7DBC098629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8C2A79AB-F314-E05E-CB8B-59FF14E2D9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ECA39E2-DEBF-CE17-0BE9-8BCDA0C02C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4B302-E36F-42EE-A44D-8B84886BC3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1266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B828-38D3-1C03-BDF0-75E6042C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725D-F94D-10E4-9E3A-5B006AD4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23A79-0E4C-3385-1A12-6646D8B8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CBF27-7711-4A83-A4D5-4024251B08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977072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F7B2-14F6-A0A2-B458-9B2E107B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5A856-DA24-5264-7D4F-79A248BB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AF671-876E-303C-05E6-43BF3638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1AA14-5E12-4CFD-8CF1-A07F0320AB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5704972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625EC-5C1E-DA12-E7B6-468E84EB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F215-7A6E-CBE6-99C5-76550383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DB3B2-CF43-F1B9-288B-6BE45B69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FF844-6183-4237-BB47-47FF2B68C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938880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523EC-1804-19CB-40E4-06FE6BEB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25B12-ED4C-0E46-719A-A5EA7875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E15DC-6DB1-74D6-27A0-E6370D44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32EA1-F6C2-423E-A5A9-174B2B5CB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381176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61405-3ACA-F664-5291-06F162F1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E4839-4AF8-E165-A49A-51CFF679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96EF6-8F9A-905F-FBED-18DF2028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4436F-AD52-4F80-BFA3-0BAC012E48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780763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7D5A4-CE2F-88C6-DC61-0E8C16F4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92E2-430A-C003-1C98-42767CC7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7AF57-434B-00E3-6C4B-46D48EBA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89143-BBFD-4374-B5C1-7D6F2B8FEA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071230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57BEF-16DD-9EC1-F744-C870BB51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53096-B1A3-42F3-AB09-10EB0A4A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40A0E-F597-02E3-2616-312597C3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C5A36-ACA1-4778-8DA9-F09678F3B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434512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474B0-C4FC-0DE4-DDB8-415875D6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937DD-13DF-1232-89CE-70B391B1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7AF63-34D0-C7D3-856B-D1436F21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D7492-76F4-426E-A810-FBA77A1A10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979587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4C35"/>
            </a:gs>
            <a:gs pos="50000">
              <a:srgbClr val="0F6649"/>
            </a:gs>
            <a:gs pos="100000">
              <a:srgbClr val="0B4C3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62A63F95-15AE-2567-E054-E730D1D636F9}"/>
              </a:ext>
            </a:extLst>
          </p:cNvPr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210FC4-B791-1D00-6563-759BC42AC483}"/>
              </a:ext>
            </a:extLst>
          </p:cNvPr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DFAC35-62BF-DA68-16DA-2E85C7D529E8}"/>
              </a:ext>
            </a:extLst>
          </p:cNvPr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AF6524-D7DF-3428-A784-B2138FDD6F68}"/>
              </a:ext>
            </a:extLst>
          </p:cNvPr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D2B43D-5E84-55EE-3314-2CAD92BD8ADE}"/>
              </a:ext>
            </a:extLst>
          </p:cNvPr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9831B4-4863-415A-10D6-F88D5600D0AE}"/>
              </a:ext>
            </a:extLst>
          </p:cNvPr>
          <p:cNvSpPr/>
          <p:nvPr/>
        </p:nvSpPr>
        <p:spPr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2" name="Title Placeholder 1">
            <a:extLst>
              <a:ext uri="{FF2B5EF4-FFF2-40B4-BE49-F238E27FC236}">
                <a16:creationId xmlns:a16="http://schemas.microsoft.com/office/drawing/2014/main" id="{5278224B-F645-B722-652C-13430D918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7E3331A1-C79A-B8FE-EC8B-829E72705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3703-DF87-340A-919E-4AF4F7523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F662-37D0-231A-A3C5-A0D7A4BB0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B90C-4521-2847-1C37-927D1875B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1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B49080-C435-4AF2-AA2E-71343260EF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  <p:sldLayoutId id="2147484137" r:id="rId14"/>
    <p:sldLayoutId id="2147484138" r:id="rId15"/>
    <p:sldLayoutId id="2147484139" r:id="rId16"/>
    <p:sldLayoutId id="2147484140" r:id="rId17"/>
    <p:sldLayoutId id="2147484141" r:id="rId18"/>
  </p:sldLayoutIdLst>
  <p:transition spd="med">
    <p:random/>
  </p:transition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pyder-ide.org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omputer-methods.com/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theastern.edu/graduate/blog/most-popular-programming-languag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calc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as3.uc.edu/sdrluff/view.ph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3715696-33D4-528D-B2DB-499CFCE861B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19050" y="1428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CWCT 140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5327FFEC-154A-690E-F02C-0F6267C4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6429375"/>
            <a:ext cx="9620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6">
            <a:extLst>
              <a:ext uri="{FF2B5EF4-FFF2-40B4-BE49-F238E27FC236}">
                <a16:creationId xmlns:a16="http://schemas.microsoft.com/office/drawing/2014/main" id="{FE6AAC03-814C-DE06-8039-DA4B0C71A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946275"/>
            <a:ext cx="5118100" cy="2819400"/>
          </a:xfrm>
          <a:prstGeom prst="rect">
            <a:avLst/>
          </a:prstGeom>
          <a:solidFill>
            <a:srgbClr val="1699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Box 8">
            <a:extLst>
              <a:ext uri="{FF2B5EF4-FFF2-40B4-BE49-F238E27FC236}">
                <a16:creationId xmlns:a16="http://schemas.microsoft.com/office/drawing/2014/main" id="{0BE52085-A927-E795-EE12-E0B7E27E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486400"/>
            <a:ext cx="4792663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 David Lieberman</a:t>
            </a:r>
          </a:p>
          <a:p>
            <a:pPr eaLnBrk="1" hangingPunct="1"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dlieberman@ivytech.edu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Python?  A Case Study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619C1-01B1-D95C-9D78-A768B6CF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1709497"/>
            <a:ext cx="8192643" cy="343900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2463318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Python?  A Case Study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EA6C-466C-D609-64B6-48BAEA56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66800"/>
            <a:ext cx="8115300" cy="496237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121857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 vs Interpreter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A91E7E7-7828-0A81-C914-4FF61310CC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219200"/>
            <a:ext cx="7239000" cy="4495800"/>
          </a:xfrm>
        </p:spPr>
        <p:txBody>
          <a:bodyPr rtlCol="0">
            <a:normAutofit fontScale="47500" lnSpcReduction="20000"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interpreter produces a result directly from a human-readable program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compiler generates assembly language code  that operates in binary at the machine level 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00548"/>
      </p:ext>
    </p:extLst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 vs Interpreter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" name="Picture 2" descr="Compiler vs Interpreter – Difference Between Them">
            <a:extLst>
              <a:ext uri="{FF2B5EF4-FFF2-40B4-BE49-F238E27FC236}">
                <a16:creationId xmlns:a16="http://schemas.microsoft.com/office/drawing/2014/main" id="{46305CA5-2431-A922-B7A5-48C32E82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8432507" cy="365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08837"/>
      </p:ext>
    </p:extLst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302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E732E-B8CF-74E8-C526-B702A378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38200"/>
            <a:ext cx="8001000" cy="4818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5742D-08A0-9392-A749-ACB228CDC5B5}"/>
              </a:ext>
            </a:extLst>
          </p:cNvPr>
          <p:cNvSpPr txBox="1"/>
          <p:nvPr/>
        </p:nvSpPr>
        <p:spPr>
          <a:xfrm>
            <a:off x="571500" y="6053254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https://code.visualstudio.com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4721699"/>
      </p:ext>
    </p:extLst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302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42D-08A0-9392-A749-ACB228CDC5B5}"/>
              </a:ext>
            </a:extLst>
          </p:cNvPr>
          <p:cNvSpPr txBox="1"/>
          <p:nvPr/>
        </p:nvSpPr>
        <p:spPr>
          <a:xfrm>
            <a:off x="571500" y="6053254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https://www.spyder-ide.org</a:t>
            </a:r>
            <a:r>
              <a:rPr lang="en-US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AFDFA-832F-B61A-E918-EE8140F0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98" y="832624"/>
            <a:ext cx="6019800" cy="51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0934"/>
      </p:ext>
    </p:extLst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302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742D-08A0-9392-A749-ACB228CDC5B5}"/>
              </a:ext>
            </a:extLst>
          </p:cNvPr>
          <p:cNvSpPr txBox="1"/>
          <p:nvPr/>
        </p:nvSpPr>
        <p:spPr>
          <a:xfrm>
            <a:off x="571500" y="6053254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Netacad</a:t>
            </a:r>
            <a:r>
              <a:rPr lang="en-US" sz="2400" dirty="0"/>
              <a:t> Sandbox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C43A2-A323-5A40-81F1-295A424A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78" y="809517"/>
            <a:ext cx="7153043" cy="52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3542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2226B-D1C2-36D4-4BEC-F9AE50B08267}"/>
              </a:ext>
            </a:extLst>
          </p:cNvPr>
          <p:cNvSpPr/>
          <p:nvPr/>
        </p:nvSpPr>
        <p:spPr>
          <a:xfrm>
            <a:off x="495300" y="169863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Procedural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CEF8F-DE18-118D-62F2-4864DDBF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00175"/>
            <a:ext cx="6126163" cy="4057650"/>
          </a:xfrm>
          <a:prstGeom prst="rect">
            <a:avLst/>
          </a:prstGeom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18961A-B6D4-D750-7015-89A5C268097C}"/>
              </a:ext>
            </a:extLst>
          </p:cNvPr>
          <p:cNvSpPr/>
          <p:nvPr/>
        </p:nvSpPr>
        <p:spPr>
          <a:xfrm>
            <a:off x="495300" y="169863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Procedural Programming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F4678948-0374-B5DF-2371-4D263F62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14400"/>
            <a:ext cx="3381375" cy="5486400"/>
          </a:xfrm>
          <a:prstGeom prst="rect">
            <a:avLst/>
          </a:prstGeom>
          <a:noFill/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24580" name="TextBox 1">
            <a:extLst>
              <a:ext uri="{FF2B5EF4-FFF2-40B4-BE49-F238E27FC236}">
                <a16:creationId xmlns:a16="http://schemas.microsoft.com/office/drawing/2014/main" id="{D87EDCB0-9202-D8AE-4834-DBDE910E5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2754313"/>
            <a:ext cx="4267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FFC000"/>
                </a:solidFill>
                <a:latin typeface="Times New Roman" panose="02020603050405020304" pitchFamily="18" charset="0"/>
              </a:rPr>
              <a:t>“Spaghetti” Code</a:t>
            </a:r>
          </a:p>
        </p:txBody>
      </p:sp>
    </p:spTree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80D6F-5417-036E-3553-A3AEF2AF49C7}"/>
              </a:ext>
            </a:extLst>
          </p:cNvPr>
          <p:cNvSpPr/>
          <p:nvPr/>
        </p:nvSpPr>
        <p:spPr>
          <a:xfrm>
            <a:off x="495300" y="169863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Object-Oriented Programming</a:t>
            </a:r>
          </a:p>
        </p:txBody>
      </p:sp>
      <p:sp>
        <p:nvSpPr>
          <p:cNvPr id="25603" name="TextBox 1">
            <a:extLst>
              <a:ext uri="{FF2B5EF4-FFF2-40B4-BE49-F238E27FC236}">
                <a16:creationId xmlns:a16="http://schemas.microsoft.com/office/drawing/2014/main" id="{35DE9F41-74F6-2754-C12A-E675D7033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718175"/>
            <a:ext cx="4267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FFC000"/>
                </a:solidFill>
                <a:latin typeface="Times New Roman" panose="02020603050405020304" pitchFamily="18" charset="0"/>
              </a:rPr>
              <a:t>Modular Code</a:t>
            </a: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0B5791A7-6F10-B8E9-8CA9-82B7721A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0213" y="1228725"/>
            <a:ext cx="3178175" cy="4400550"/>
          </a:xfrm>
          <a:prstGeom prst="rect">
            <a:avLst/>
          </a:prstGeom>
          <a:noFill/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25605" name="Rectangle 2">
            <a:extLst>
              <a:ext uri="{FF2B5EF4-FFF2-40B4-BE49-F238E27FC236}">
                <a16:creationId xmlns:a16="http://schemas.microsoft.com/office/drawing/2014/main" id="{D80E6D81-9F69-C876-91B1-B556AB388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2111375"/>
            <a:ext cx="2133600" cy="3505200"/>
          </a:xfrm>
          <a:prstGeom prst="rect">
            <a:avLst/>
          </a:prstGeom>
          <a:noFill/>
          <a:ln w="254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98EF8-3144-B5AF-5C89-EC3D1E57BA4C}"/>
              </a:ext>
            </a:extLst>
          </p:cNvPr>
          <p:cNvSpPr/>
          <p:nvPr/>
        </p:nvSpPr>
        <p:spPr bwMode="auto">
          <a:xfrm>
            <a:off x="5181600" y="2133600"/>
            <a:ext cx="966788" cy="1828800"/>
          </a:xfrm>
          <a:prstGeom prst="rect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65622FF-F4FB-E224-5DE9-6BD480D69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1D991EB-739E-BA2F-7761-36D880F519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219200"/>
            <a:ext cx="7239000" cy="2209800"/>
          </a:xfrm>
        </p:spPr>
        <p:txBody>
          <a:bodyPr rtlCol="0">
            <a:normAutofit fontScale="25000" lnSpcReduction="20000"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Visiting Professor for 14 years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Software developer by trade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Small business owner since 1986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Employer of software interns from local Bay Area technical colleges (DeVry Technical Institute, Delta College)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www.computer-methods.com</a:t>
            </a: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27BA9-A91D-98FB-F0B1-A1D4B4B3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334000"/>
            <a:ext cx="1714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51895"/>
      </p:ext>
    </p:extLst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6DEE5C-2E6F-2A02-51AC-01EDD8329E5E}"/>
              </a:ext>
            </a:extLst>
          </p:cNvPr>
          <p:cNvSpPr/>
          <p:nvPr/>
        </p:nvSpPr>
        <p:spPr>
          <a:xfrm>
            <a:off x="495300" y="344488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Procedural Vs Object-Oriented</a:t>
            </a:r>
          </a:p>
        </p:txBody>
      </p:sp>
      <p:sp>
        <p:nvSpPr>
          <p:cNvPr id="22531" name="TextBox 1">
            <a:extLst>
              <a:ext uri="{FF2B5EF4-FFF2-40B4-BE49-F238E27FC236}">
                <a16:creationId xmlns:a16="http://schemas.microsoft.com/office/drawing/2014/main" id="{6C3AEA12-6552-C98B-BA1B-797C041AE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540375"/>
            <a:ext cx="868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FFC000"/>
                </a:solidFill>
              </a:rPr>
              <a:t>In OOP, each “object” is self-contained</a:t>
            </a:r>
          </a:p>
        </p:txBody>
      </p:sp>
      <p:pic>
        <p:nvPicPr>
          <p:cNvPr id="75778" name="Picture 2" descr="To a beginner, how would you explain the difference between  object-oriented, functional, and procedural programming? - Quora">
            <a:extLst>
              <a:ext uri="{FF2B5EF4-FFF2-40B4-BE49-F238E27FC236}">
                <a16:creationId xmlns:a16="http://schemas.microsoft.com/office/drawing/2014/main" id="{5B980735-4218-9922-2AE2-41A62E63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863" y="1668463"/>
            <a:ext cx="7280275" cy="3521075"/>
          </a:xfrm>
          <a:prstGeom prst="rect">
            <a:avLst/>
          </a:prstGeom>
          <a:noFill/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D7796-2824-0D32-EC43-DAB9A2D747E3}"/>
              </a:ext>
            </a:extLst>
          </p:cNvPr>
          <p:cNvSpPr/>
          <p:nvPr/>
        </p:nvSpPr>
        <p:spPr>
          <a:xfrm>
            <a:off x="609600" y="304800"/>
            <a:ext cx="81534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are predominant in OOP languages:</a:t>
            </a:r>
          </a:p>
        </p:txBody>
      </p:sp>
      <p:pic>
        <p:nvPicPr>
          <p:cNvPr id="24582" name="Picture 6" descr="Object Oriented Programming: A curated set of resources">
            <a:extLst>
              <a:ext uri="{FF2B5EF4-FFF2-40B4-BE49-F238E27FC236}">
                <a16:creationId xmlns:a16="http://schemas.microsoft.com/office/drawing/2014/main" id="{695FF037-BDA0-FE44-3E13-11E4D526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1676400"/>
            <a:ext cx="6172200" cy="4754440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C95F4-0083-6EDA-01F7-2BBC17669A2A}"/>
              </a:ext>
            </a:extLst>
          </p:cNvPr>
          <p:cNvSpPr/>
          <p:nvPr/>
        </p:nvSpPr>
        <p:spPr>
          <a:xfrm>
            <a:off x="495300" y="169863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Objects</a:t>
            </a:r>
          </a:p>
        </p:txBody>
      </p:sp>
      <p:pic>
        <p:nvPicPr>
          <p:cNvPr id="24579" name="Picture 2" descr="Object Oriented Programming in Swift | raywenderlich.com">
            <a:extLst>
              <a:ext uri="{FF2B5EF4-FFF2-40B4-BE49-F238E27FC236}">
                <a16:creationId xmlns:a16="http://schemas.microsoft.com/office/drawing/2014/main" id="{F5F63686-D5C8-C94B-4723-D683421D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6858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2">
            <a:extLst>
              <a:ext uri="{FF2B5EF4-FFF2-40B4-BE49-F238E27FC236}">
                <a16:creationId xmlns:a16="http://schemas.microsoft.com/office/drawing/2014/main" id="{5B43D0A8-2112-1B4F-C39B-0D19F365F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4648200" cy="1447800"/>
          </a:xfrm>
          <a:prstGeom prst="rect">
            <a:avLst/>
          </a:prstGeom>
          <a:noFill/>
          <a:ln w="50800" cap="sq" algn="ctr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2" name="Rectangle 9">
            <a:extLst>
              <a:ext uri="{FF2B5EF4-FFF2-40B4-BE49-F238E27FC236}">
                <a16:creationId xmlns:a16="http://schemas.microsoft.com/office/drawing/2014/main" id="{C1D7F1A4-407B-4511-D1CC-902CCF494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417638"/>
            <a:ext cx="5257800" cy="2087562"/>
          </a:xfrm>
          <a:prstGeom prst="rect">
            <a:avLst/>
          </a:prstGeom>
          <a:noFill/>
          <a:ln w="50800" cap="sq" algn="ctr">
            <a:solidFill>
              <a:srgbClr val="7030A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33369-0078-DCB6-46C2-9FC2C95D12D7}"/>
              </a:ext>
            </a:extLst>
          </p:cNvPr>
          <p:cNvSpPr txBox="1"/>
          <p:nvPr/>
        </p:nvSpPr>
        <p:spPr>
          <a:xfrm>
            <a:off x="5870575" y="1065213"/>
            <a:ext cx="2362200" cy="708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FFC000"/>
                </a:solidFill>
              </a:rPr>
              <a:t>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5F1FE-4132-C8E2-8A28-4737629FC2F2}"/>
              </a:ext>
            </a:extLst>
          </p:cNvPr>
          <p:cNvSpPr txBox="1"/>
          <p:nvPr/>
        </p:nvSpPr>
        <p:spPr>
          <a:xfrm>
            <a:off x="838200" y="5010150"/>
            <a:ext cx="2362200" cy="708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rgbClr val="FFC000"/>
                </a:solidFill>
              </a:rPr>
              <a:t>Objects</a:t>
            </a:r>
          </a:p>
        </p:txBody>
      </p:sp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48DB40-0A5D-1C22-1DE2-17969AAFEA18}"/>
              </a:ext>
            </a:extLst>
          </p:cNvPr>
          <p:cNvSpPr/>
          <p:nvPr/>
        </p:nvSpPr>
        <p:spPr>
          <a:xfrm>
            <a:off x="495300" y="169863"/>
            <a:ext cx="8153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Objects</a:t>
            </a:r>
          </a:p>
        </p:txBody>
      </p:sp>
      <p:pic>
        <p:nvPicPr>
          <p:cNvPr id="79874" name="Picture 2" descr="OOP, Object-Oriented Programing. OOP is the way of writing a program as… |  by PONGPICH SINGHAGUMPON | PongpichS | Medium">
            <a:extLst>
              <a:ext uri="{FF2B5EF4-FFF2-40B4-BE49-F238E27FC236}">
                <a16:creationId xmlns:a16="http://schemas.microsoft.com/office/drawing/2014/main" id="{13A0ABF8-816A-BAAA-D2E3-6696D8B5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241" y="1295400"/>
            <a:ext cx="6045518" cy="4610100"/>
          </a:xfrm>
          <a:prstGeom prst="rect">
            <a:avLst/>
          </a:prstGeom>
          <a:noFill/>
          <a:ln w="25400"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DD3647F-FDAD-6A04-84C2-5D7BB75C0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Example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28819800-8194-41AC-4214-67FB9F97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857250"/>
            <a:ext cx="5384800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3">
            <a:extLst>
              <a:ext uri="{FF2B5EF4-FFF2-40B4-BE49-F238E27FC236}">
                <a16:creationId xmlns:a16="http://schemas.microsoft.com/office/drawing/2014/main" id="{7EDC82EB-52B2-9C4C-DDA1-3753CB20E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Inheritance</a:t>
            </a:r>
          </a:p>
        </p:txBody>
      </p:sp>
      <p:sp>
        <p:nvSpPr>
          <p:cNvPr id="46085" name="TextBox 6">
            <a:extLst>
              <a:ext uri="{FF2B5EF4-FFF2-40B4-BE49-F238E27FC236}">
                <a16:creationId xmlns:a16="http://schemas.microsoft.com/office/drawing/2014/main" id="{64D37912-0AB5-A651-8B86-89B829DB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2192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Accessor</a:t>
            </a:r>
          </a:p>
        </p:txBody>
      </p:sp>
      <p:sp>
        <p:nvSpPr>
          <p:cNvPr id="46086" name="TextBox 7">
            <a:extLst>
              <a:ext uri="{FF2B5EF4-FFF2-40B4-BE49-F238E27FC236}">
                <a16:creationId xmlns:a16="http://schemas.microsoft.com/office/drawing/2014/main" id="{592B8CDB-4CAC-6111-F524-88A28A94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1905000"/>
            <a:ext cx="205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Overloaded Constructor</a:t>
            </a:r>
          </a:p>
        </p:txBody>
      </p:sp>
      <p:sp>
        <p:nvSpPr>
          <p:cNvPr id="46087" name="TextBox 8">
            <a:extLst>
              <a:ext uri="{FF2B5EF4-FFF2-40B4-BE49-F238E27FC236}">
                <a16:creationId xmlns:a16="http://schemas.microsoft.com/office/drawing/2014/main" id="{2CD0AC09-4C3B-A56B-58ED-51D922C3A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3124200"/>
            <a:ext cx="2552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Abstract Method Overridden</a:t>
            </a:r>
          </a:p>
        </p:txBody>
      </p:sp>
      <p:sp>
        <p:nvSpPr>
          <p:cNvPr id="46088" name="TextBox 9">
            <a:extLst>
              <a:ext uri="{FF2B5EF4-FFF2-40B4-BE49-F238E27FC236}">
                <a16:creationId xmlns:a16="http://schemas.microsoft.com/office/drawing/2014/main" id="{7BA0F151-51BA-41A8-AE3E-1A441CF66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5334000"/>
            <a:ext cx="2551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Instantiation</a:t>
            </a:r>
          </a:p>
        </p:txBody>
      </p:sp>
    </p:spTree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B43D396-492C-7F47-471A-500D40BAA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Example</a:t>
            </a: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B67DADF3-45D5-718B-DA85-98F89412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033463"/>
            <a:ext cx="8210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AD6FB5D-7385-063C-CFBC-2051634EED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Python OOP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6CE61-F455-B4FD-CCE3-0B414D8E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143000"/>
            <a:ext cx="7499350" cy="4105275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3751412-89E8-D292-8C7E-9DFEA0A23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Language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E2637B0-37FB-AEB2-778D-958F2C19756B}"/>
              </a:ext>
            </a:extLst>
          </p:cNvPr>
          <p:cNvSpPr txBox="1">
            <a:spLocks noChangeArrowheads="1"/>
          </p:cNvSpPr>
          <p:nvPr/>
        </p:nvSpPr>
        <p:spPr>
          <a:xfrm>
            <a:off x="2895600" y="1219200"/>
            <a:ext cx="5334000" cy="2209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Syntax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Print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If Then Else</a:t>
            </a:r>
            <a:endParaRPr lang="en-US" kern="0" dirty="0"/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While Loops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Lists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For Loops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Exceptions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Input</a:t>
            </a:r>
            <a:endParaRPr lang="en-US" kern="0" dirty="0"/>
          </a:p>
        </p:txBody>
      </p:sp>
    </p:spTree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8921C1E-5DA8-6A07-75B5-0184D0AAE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Syntax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F92143-3C5C-164E-7DD3-C04184184213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066800"/>
            <a:ext cx="7620000" cy="2209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Indentation refers to the spaces at the beginning of a code line.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3600" kern="0" dirty="0"/>
              <a:t> Python uses indentation to indicate a block of code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kern="0" dirty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kern="0" dirty="0"/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32982E98-F064-728D-30A1-FCF0381A4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733800"/>
            <a:ext cx="6302375" cy="12001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"Five is greater than two!"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  print(“Hello”)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7653" name="TextBox 6">
            <a:extLst>
              <a:ext uri="{FF2B5EF4-FFF2-40B4-BE49-F238E27FC236}">
                <a16:creationId xmlns:a16="http://schemas.microsoft.com/office/drawing/2014/main" id="{FB38E205-013C-8C33-13BC-8A65A67AC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5021263"/>
            <a:ext cx="5961063" cy="8318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"Five is greater than two!"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AC903-1015-6FDA-D2DF-29D6F7D91DE1}"/>
              </a:ext>
            </a:extLst>
          </p:cNvPr>
          <p:cNvSpPr txBox="1"/>
          <p:nvPr/>
        </p:nvSpPr>
        <p:spPr>
          <a:xfrm>
            <a:off x="609600" y="3825875"/>
            <a:ext cx="4572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159B-F55C-8D84-B451-5E89248EF54E}"/>
              </a:ext>
            </a:extLst>
          </p:cNvPr>
          <p:cNvSpPr txBox="1"/>
          <p:nvPr/>
        </p:nvSpPr>
        <p:spPr>
          <a:xfrm>
            <a:off x="304800" y="5114925"/>
            <a:ext cx="4572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Incorrect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656876B-8D82-6E18-6C5B-AF65CE4AA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Print</a:t>
            </a:r>
          </a:p>
        </p:txBody>
      </p:sp>
      <p:sp>
        <p:nvSpPr>
          <p:cNvPr id="28675" name="TextBox 2">
            <a:extLst>
              <a:ext uri="{FF2B5EF4-FFF2-40B4-BE49-F238E27FC236}">
                <a16:creationId xmlns:a16="http://schemas.microsoft.com/office/drawing/2014/main" id="{413435CE-7E0F-7148-2932-6971A0582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06613"/>
            <a:ext cx="3582988" cy="460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"Hello World"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98D40-1008-6DF9-FBB9-6AF95359F4CB}"/>
              </a:ext>
            </a:extLst>
          </p:cNvPr>
          <p:cNvSpPr txBox="1"/>
          <p:nvPr/>
        </p:nvSpPr>
        <p:spPr>
          <a:xfrm>
            <a:off x="1905000" y="1420813"/>
            <a:ext cx="45720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 a single line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7" name="TextBox 4">
            <a:extLst>
              <a:ext uri="{FF2B5EF4-FFF2-40B4-BE49-F238E27FC236}">
                <a16:creationId xmlns:a16="http://schemas.microsoft.com/office/drawing/2014/main" id="{9CBE434D-CF9F-CDC8-4335-75D50BF5A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429000"/>
            <a:ext cx="5621338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"The answer is = ", </a:t>
            </a:r>
            <a:r>
              <a:rPr lang="en-US" altLang="en-US" sz="2400">
                <a:solidFill>
                  <a:srgbClr val="002060"/>
                </a:solidFill>
                <a:latin typeface="Consolas" panose="020B0609020204030204" pitchFamily="49" charset="0"/>
              </a:rPr>
              <a:t>total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EAC1B-1C58-DFD5-DEC6-C307FC777F61}"/>
              </a:ext>
            </a:extLst>
          </p:cNvPr>
          <p:cNvSpPr txBox="1"/>
          <p:nvPr/>
        </p:nvSpPr>
        <p:spPr>
          <a:xfrm>
            <a:off x="1905000" y="2640013"/>
            <a:ext cx="45720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 variables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65622FF-F4FB-E224-5DE9-6BD480D69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Ivy Learn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1D991EB-739E-BA2F-7761-36D880F519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219200"/>
            <a:ext cx="7239000" cy="2209800"/>
          </a:xfrm>
        </p:spPr>
        <p:txBody>
          <a:bodyPr rtlCol="0">
            <a:normAutofit fontScale="25000" lnSpcReduction="20000"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IvyLearn</a:t>
            </a: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Point of Contact for Announcements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Lecture slides will be published to the “Lecture” folder in the </a:t>
            </a:r>
            <a:r>
              <a:rPr lang="en-US" sz="1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area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Content Presented on</a:t>
            </a:r>
            <a:r>
              <a:rPr lang="en-US" sz="1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Cisco's Networking Academy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1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should have received an invitation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</p:spTree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1379FA1-FDAA-45C1-5800-42E9F3D5A6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If Statement</a:t>
            </a:r>
          </a:p>
        </p:txBody>
      </p:sp>
      <p:sp>
        <p:nvSpPr>
          <p:cNvPr id="29699" name="TextBox 2">
            <a:extLst>
              <a:ext uri="{FF2B5EF4-FFF2-40B4-BE49-F238E27FC236}">
                <a16:creationId xmlns:a16="http://schemas.microsoft.com/office/drawing/2014/main" id="{8C86B530-07E2-B6FF-A62B-7A7271939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19200"/>
            <a:ext cx="7019925" cy="40941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 = </a:t>
            </a:r>
            <a:r>
              <a:rPr lang="en-US" alt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200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b = </a:t>
            </a:r>
            <a:r>
              <a:rPr lang="en-US" alt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33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 b &gt; a: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A52A2A"/>
                </a:solidFill>
                <a:latin typeface="Consolas" panose="020B0609020204030204" pitchFamily="49" charset="0"/>
              </a:rPr>
              <a:t>"b is greater than a"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 err="1">
                <a:solidFill>
                  <a:srgbClr val="0000CD"/>
                </a:solidFill>
                <a:latin typeface="Consolas" panose="020B0609020204030204" pitchFamily="49" charset="0"/>
              </a:rPr>
              <a:t>elif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 a == b: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A52A2A"/>
                </a:solidFill>
                <a:latin typeface="Consolas" panose="020B0609020204030204" pitchFamily="49" charset="0"/>
              </a:rPr>
              <a:t>"a and b are equal"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3200" dirty="0"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A52A2A"/>
                </a:solidFill>
                <a:latin typeface="Consolas" panose="020B0609020204030204" pitchFamily="49" charset="0"/>
              </a:rPr>
              <a:t>"a is greater than b"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en-US" sz="32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2F9D276-B957-39CD-0FDF-7231255F3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If Statement</a:t>
            </a:r>
          </a:p>
        </p:txBody>
      </p:sp>
      <p:sp>
        <p:nvSpPr>
          <p:cNvPr id="30723" name="TextBox 2">
            <a:extLst>
              <a:ext uri="{FF2B5EF4-FFF2-40B4-BE49-F238E27FC236}">
                <a16:creationId xmlns:a16="http://schemas.microsoft.com/office/drawing/2014/main" id="{F612BF21-C588-2C79-145B-006E834BE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524000"/>
            <a:ext cx="7561263" cy="30464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Equals: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==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Not Equals: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!=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Less than: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&lt;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Less than or equal to: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&lt;=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Greater than: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&gt;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Greater than or equal to: </a:t>
            </a:r>
            <a:r>
              <a:rPr lang="en-US" altLang="en-US" sz="3200" dirty="0">
                <a:solidFill>
                  <a:srgbClr val="DC143C"/>
                </a:solidFill>
                <a:latin typeface="Consolas" panose="020B0609020204030204" pitchFamily="49" charset="0"/>
              </a:rPr>
              <a:t>a &gt;= b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EA15234-6C7C-DA18-7099-02547ED46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While Loop</a:t>
            </a:r>
          </a:p>
        </p:txBody>
      </p:sp>
      <p:sp>
        <p:nvSpPr>
          <p:cNvPr id="31747" name="TextBox 2">
            <a:extLst>
              <a:ext uri="{FF2B5EF4-FFF2-40B4-BE49-F238E27FC236}">
                <a16:creationId xmlns:a16="http://schemas.microsoft.com/office/drawing/2014/main" id="{6CAEA9EB-CD63-0410-A191-B687C8B30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143000"/>
            <a:ext cx="2224088" cy="15700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i = </a:t>
            </a:r>
            <a:r>
              <a:rPr lang="nn-NO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br>
              <a:rPr lang="nn-NO" altLang="en-US" sz="2400">
                <a:latin typeface="Times New Roman" panose="02020603050405020304" pitchFamily="18" charset="0"/>
              </a:rPr>
            </a:br>
            <a:r>
              <a:rPr lang="nn-NO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while</a:t>
            </a: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i &lt; </a:t>
            </a:r>
            <a:r>
              <a:rPr lang="nn-NO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n-NO" altLang="en-US" sz="2400">
                <a:latin typeface="Times New Roman" panose="02020603050405020304" pitchFamily="18" charset="0"/>
              </a:rPr>
            </a:b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nn-NO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(i)</a:t>
            </a:r>
            <a:br>
              <a:rPr lang="nn-NO" altLang="en-US" sz="2400">
                <a:latin typeface="Times New Roman" panose="02020603050405020304" pitchFamily="18" charset="0"/>
              </a:rPr>
            </a:br>
            <a:r>
              <a:rPr lang="nn-NO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i = i + </a:t>
            </a:r>
            <a:r>
              <a:rPr lang="nn-NO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1748" name="TextBox 3">
            <a:extLst>
              <a:ext uri="{FF2B5EF4-FFF2-40B4-BE49-F238E27FC236}">
                <a16:creationId xmlns:a16="http://schemas.microsoft.com/office/drawing/2014/main" id="{8E586704-2D2E-05EE-07AB-C32C4AC8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3041650"/>
            <a:ext cx="2224087" cy="28003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 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 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 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break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 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#...</a:t>
            </a:r>
          </a:p>
        </p:txBody>
      </p:sp>
    </p:spTree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F01A1CC-B652-9867-9F42-818882C06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Lists</a:t>
            </a:r>
          </a:p>
        </p:txBody>
      </p:sp>
      <p:sp>
        <p:nvSpPr>
          <p:cNvPr id="32771" name="TextBox 2">
            <a:extLst>
              <a:ext uri="{FF2B5EF4-FFF2-40B4-BE49-F238E27FC236}">
                <a16:creationId xmlns:a16="http://schemas.microsoft.com/office/drawing/2014/main" id="{B39000DD-9F95-7BB8-0C2C-E83F9EFCF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3387725"/>
            <a:ext cx="6981825" cy="8302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thislist = [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(thislist)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2772" name="TextBox 3">
            <a:extLst>
              <a:ext uri="{FF2B5EF4-FFF2-40B4-BE49-F238E27FC236}">
                <a16:creationId xmlns:a16="http://schemas.microsoft.com/office/drawing/2014/main" id="{12ED969B-23C1-9C4F-9621-1A30E6BD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905000"/>
            <a:ext cx="4603750" cy="8302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da-DK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a-DK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a-DK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a-DK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a-DK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da-DK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(thislist)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5E6C434-F401-79A5-1A91-0A6600E82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For Loop</a:t>
            </a:r>
          </a:p>
        </p:txBody>
      </p:sp>
      <p:sp>
        <p:nvSpPr>
          <p:cNvPr id="33795" name="TextBox 2">
            <a:extLst>
              <a:ext uri="{FF2B5EF4-FFF2-40B4-BE49-F238E27FC236}">
                <a16:creationId xmlns:a16="http://schemas.microsoft.com/office/drawing/2014/main" id="{28901251-D4F9-D4AC-76BF-D04347E1B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1219200"/>
            <a:ext cx="3241675" cy="8302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3796" name="TextBox 3">
            <a:extLst>
              <a:ext uri="{FF2B5EF4-FFF2-40B4-BE49-F238E27FC236}">
                <a16:creationId xmlns:a16="http://schemas.microsoft.com/office/drawing/2014/main" id="{D03377F2-E9A3-CADD-5424-90C2A9F9A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4114800"/>
            <a:ext cx="3243262" cy="1938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(i)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i == </a:t>
            </a: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break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B050"/>
                </a:solidFill>
                <a:latin typeface="Consolas" panose="020B0609020204030204" pitchFamily="49" charset="0"/>
              </a:rPr>
              <a:t>#...</a:t>
            </a:r>
            <a:endParaRPr lang="en-US" altLang="en-US" sz="32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3802B-F98D-037F-8CB3-C630B84CD107}"/>
              </a:ext>
            </a:extLst>
          </p:cNvPr>
          <p:cNvSpPr txBox="1"/>
          <p:nvPr/>
        </p:nvSpPr>
        <p:spPr>
          <a:xfrm>
            <a:off x="2286000" y="2408238"/>
            <a:ext cx="4572000" cy="12001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Note that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range(6)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is not the values of 0 to 6, but the values 0 to 5.</a:t>
            </a:r>
            <a:endParaRPr lang="en-US" dirty="0"/>
          </a:p>
        </p:txBody>
      </p:sp>
    </p:spTree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54BE6A2-31B4-686B-8114-158AB532FA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For Loop</a:t>
            </a:r>
          </a:p>
        </p:txBody>
      </p:sp>
      <p:sp>
        <p:nvSpPr>
          <p:cNvPr id="34819" name="TextBox 2">
            <a:extLst>
              <a:ext uri="{FF2B5EF4-FFF2-40B4-BE49-F238E27FC236}">
                <a16:creationId xmlns:a16="http://schemas.microsoft.com/office/drawing/2014/main" id="{952CFB8A-5136-7A66-3925-348F34242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1252538"/>
            <a:ext cx="4264025" cy="8302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(0, 6, 2):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CF79C-FC62-1099-8161-87580A983DD2}"/>
              </a:ext>
            </a:extLst>
          </p:cNvPr>
          <p:cNvSpPr txBox="1"/>
          <p:nvPr/>
        </p:nvSpPr>
        <p:spPr>
          <a:xfrm>
            <a:off x="2286000" y="2408238"/>
            <a:ext cx="4572000" cy="83026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Spans the range of 0 to 5 with an increment of 2.</a:t>
            </a:r>
            <a:endParaRPr lang="en-US" dirty="0"/>
          </a:p>
        </p:txBody>
      </p:sp>
    </p:spTree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18595FA-F354-7772-5FB8-C5D907324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For Loop</a:t>
            </a:r>
          </a:p>
        </p:txBody>
      </p:sp>
      <p:sp>
        <p:nvSpPr>
          <p:cNvPr id="35843" name="TextBox 2">
            <a:extLst>
              <a:ext uri="{FF2B5EF4-FFF2-40B4-BE49-F238E27FC236}">
                <a16:creationId xmlns:a16="http://schemas.microsoft.com/office/drawing/2014/main" id="{F141F88D-1100-43B1-119D-C96749605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1447800"/>
            <a:ext cx="6642100" cy="12001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fruits = [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fruits: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US" alt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30FA4DA6-5B57-EF17-D143-23C213BE0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650" y="3429000"/>
            <a:ext cx="6642100" cy="1938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fruits = [</a:t>
            </a:r>
            <a:r>
              <a:rPr lang="en-US" alt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fruits: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x == </a:t>
            </a:r>
            <a:r>
              <a:rPr lang="en-US" alt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2400" dirty="0">
                <a:latin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break</a:t>
            </a:r>
            <a:endParaRPr lang="en-US" alt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6D73BF3-CE75-9B47-A6B4-79067DAFD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152400"/>
            <a:ext cx="9144000" cy="990600"/>
          </a:xfrm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Exceptions – Try / Except</a:t>
            </a:r>
          </a:p>
        </p:txBody>
      </p:sp>
      <p:pic>
        <p:nvPicPr>
          <p:cNvPr id="30722" name="Picture 2" descr="Python exception handling">
            <a:extLst>
              <a:ext uri="{FF2B5EF4-FFF2-40B4-BE49-F238E27FC236}">
                <a16:creationId xmlns:a16="http://schemas.microsoft.com/office/drawing/2014/main" id="{4180E6FC-E9CE-4F9D-6DC6-C1469E91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0138" y="1371600"/>
            <a:ext cx="6943725" cy="4405313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C248969-E222-B572-3E48-021956402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152400"/>
            <a:ext cx="9144000" cy="990600"/>
          </a:xfrm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Exceptions – Show the 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18B4A-AF7B-B426-C0E2-6922166B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7097713" cy="369570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1DF7DEC-A679-DC39-4896-0E56FDF64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152400"/>
            <a:ext cx="9144000" cy="990600"/>
          </a:xfrm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Exceptions –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5464A-B5C9-E31A-C55C-138DBA44E80C}"/>
              </a:ext>
            </a:extLst>
          </p:cNvPr>
          <p:cNvSpPr txBox="1"/>
          <p:nvPr/>
        </p:nvSpPr>
        <p:spPr>
          <a:xfrm>
            <a:off x="304800" y="1235075"/>
            <a:ext cx="8534400" cy="329320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7CA668"/>
                </a:solidFill>
                <a:latin typeface="Consolas" panose="020B0609020204030204" pitchFamily="49" charset="0"/>
              </a:rPr>
              <a:t># Exception Handling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except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"Got an error!"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defRPr/>
            </a:pP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PS C:\Users\dlieberman\Documents\CEIS150&gt; &amp; C:/Users/dlieberman/AppData/Local/Microsoft/WindowsApps/python3.9.exe c:/Users/dlieberman/Documents/CEIS150/test2.py</a:t>
            </a:r>
          </a:p>
          <a:p>
            <a:pPr>
              <a:defRPr/>
            </a:pPr>
            <a:r>
              <a:rPr lang="en-US" sz="1600" dirty="0">
                <a:solidFill>
                  <a:schemeClr val="bg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Got an error!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PS C:\Users\dlieberman\Documents\CEIS150&gt; </a:t>
            </a:r>
          </a:p>
        </p:txBody>
      </p:sp>
    </p:spTree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65622FF-F4FB-E224-5DE9-6BD480D69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Ivy Learn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3BAD6-FCB7-7570-8D01-B2CE9B9C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8077200" cy="5152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422100"/>
      </p:ext>
    </p:extLst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70C877D-3BAB-2C30-A2E2-84C4C2612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152400"/>
            <a:ext cx="9144000" cy="990600"/>
          </a:xfrm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Exceptions –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F4EED-CAE0-84FF-518E-38284205DBE9}"/>
              </a:ext>
            </a:extLst>
          </p:cNvPr>
          <p:cNvSpPr txBox="1"/>
          <p:nvPr/>
        </p:nvSpPr>
        <p:spPr>
          <a:xfrm>
            <a:off x="304800" y="1235075"/>
            <a:ext cx="8534400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7CA668"/>
                </a:solidFill>
                <a:latin typeface="Consolas" panose="020B0609020204030204" pitchFamily="49" charset="0"/>
              </a:rPr>
              <a:t># Exception Handling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except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Exception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"Got an error!"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))</a:t>
            </a:r>
          </a:p>
          <a:p>
            <a:pPr>
              <a:defRPr/>
            </a:pP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PS C:\Users\dlieberman\Documents\CEIS150&gt; &amp; C:/Users/dlieberman/AppData/Local/Microsoft/WindowsApps/python3.9.exe c:/Users/dlieberman/Documents/CEIS150/test2.py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Got an error!</a:t>
            </a:r>
          </a:p>
          <a:p>
            <a:pPr>
              <a:defRPr/>
            </a:pPr>
            <a:r>
              <a:rPr lang="en-US" sz="1600" dirty="0">
                <a:solidFill>
                  <a:schemeClr val="bg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division by zero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PS C:\Users\dlieberman\Documents\CEIS150&gt;</a:t>
            </a:r>
          </a:p>
        </p:txBody>
      </p:sp>
    </p:spTree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80A1BAB-038B-9CDC-D944-2837242A9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ASCII Art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631B6F-2F66-17A9-57D6-7478E040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8538"/>
            <a:ext cx="2568575" cy="5241925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AD0CB-CCF9-0DC1-DF21-CCD12D35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219200"/>
            <a:ext cx="4551363" cy="4800600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97D9DC1-9B24-897C-C681-E60F361D9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Sine Wave Generator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B9FC0-E308-3895-6C58-D1D84D0B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33" y="1143000"/>
            <a:ext cx="6266733" cy="5199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A686F38-9A59-4098-3837-DF7956C77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Pseudo-Code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35AE09-69E1-346F-02D0-53CF8FFEE0F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52654"/>
            <a:ext cx="7772400" cy="2209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Initialize global variables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Outer loop to repeat wave cycles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Inner loop to calculate sine wave angle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Calculate number of spaces to skip</a:t>
            </a:r>
            <a:endParaRPr lang="en-US" sz="2400" kern="0" dirty="0"/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Print spaces without return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Print a plotting symbol with return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Next angle</a:t>
            </a:r>
          </a:p>
          <a:p>
            <a:pPr marL="231775" indent="-231775" eaLnBrk="1" hangingPunct="1">
              <a:lnSpc>
                <a:spcPct val="90000"/>
              </a:lnSpc>
              <a:defRPr/>
            </a:pPr>
            <a:r>
              <a:rPr lang="en-US" sz="2800" kern="0" dirty="0"/>
              <a:t> Play it again Sam…</a:t>
            </a:r>
          </a:p>
        </p:txBody>
      </p:sp>
    </p:spTree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A91E7E7-7828-0A81-C914-4FF61310CC9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219200"/>
            <a:ext cx="7239000" cy="5410200"/>
          </a:xfrm>
        </p:spPr>
        <p:txBody>
          <a:bodyPr rtlCol="0">
            <a:normAutofit fontScale="47500" lnSpcReduction="20000"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 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 vs Interpreters</a:t>
            </a:r>
            <a:endParaRPr lang="en-US" sz="8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 (Integrated Development Environment)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Language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the Sandbox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screw up and fix it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2050" name="Picture 2" descr="Top 10 Popular Programming Languages Chart">
            <a:extLst>
              <a:ext uri="{FF2B5EF4-FFF2-40B4-BE49-F238E27FC236}">
                <a16:creationId xmlns:a16="http://schemas.microsoft.com/office/drawing/2014/main" id="{957830C0-89BB-6B6E-C39F-2BA76520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8" y="914400"/>
            <a:ext cx="2900363" cy="51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0F1F7-BAB9-A52A-52E5-155FE4ABA01B}"/>
              </a:ext>
            </a:extLst>
          </p:cNvPr>
          <p:cNvSpPr txBox="1"/>
          <p:nvPr/>
        </p:nvSpPr>
        <p:spPr>
          <a:xfrm>
            <a:off x="190499" y="6146801"/>
            <a:ext cx="876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https://www.northeastern.edu/graduate/blog/most-popular-programming-languages/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6674419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Python?  A Case Study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A372EBD-1A9E-1B1C-3A76-1DAD731E90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838200"/>
            <a:ext cx="7239000" cy="2286000"/>
          </a:xfrm>
        </p:spPr>
        <p:txBody>
          <a:bodyPr rtlCol="0">
            <a:normAutofit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client (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MeCalc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manufactures data systems for analog to digital conversion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CE1C-4F2B-E5E8-6966-5CC2A2F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895600"/>
            <a:ext cx="8610600" cy="343117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FF88D-F60E-FF28-975D-D08442212CB7}"/>
              </a:ext>
            </a:extLst>
          </p:cNvPr>
          <p:cNvSpPr txBox="1"/>
          <p:nvPr/>
        </p:nvSpPr>
        <p:spPr>
          <a:xfrm>
            <a:off x="190108" y="64171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https://www.mecalc.com/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23580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Python?  A Case Study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A372EBD-1A9E-1B1C-3A76-1DAD731E90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914400"/>
            <a:ext cx="7239000" cy="1447800"/>
          </a:xfrm>
        </p:spPr>
        <p:txBody>
          <a:bodyPr rtlCol="0">
            <a:normAutofit/>
          </a:bodyPr>
          <a:lstStyle/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requested that data be exported in “UFF-58” format</a:t>
            </a:r>
          </a:p>
          <a:p>
            <a:pPr marL="231775" indent="-231775" defTabSz="457207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F4BA-AA02-04FD-6D68-604BB4CE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404621"/>
            <a:ext cx="7543800" cy="364183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11EB2-13CD-4B4A-B733-CA9EEF017C6D}"/>
              </a:ext>
            </a:extLst>
          </p:cNvPr>
          <p:cNvSpPr txBox="1"/>
          <p:nvPr/>
        </p:nvSpPr>
        <p:spPr>
          <a:xfrm>
            <a:off x="685800" y="6248400"/>
            <a:ext cx="579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https://www.ceas3.uc.edu/sdrluff/view.php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858365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CEF19BA-3555-67D9-2F69-64AB7B649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Python?  A Case Study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8BF64-9AFF-2B24-585B-61E4E85F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14400"/>
            <a:ext cx="6324600" cy="57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02068"/>
      </p:ext>
    </p:extLst>
  </p:cSld>
  <p:clrMapOvr>
    <a:masterClrMapping/>
  </p:clrMapOvr>
  <p:transition spd="med"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</TotalTime>
  <Words>1032</Words>
  <Application>Microsoft Office PowerPoint</Application>
  <PresentationFormat>On-screen Show (4:3)</PresentationFormat>
  <Paragraphs>151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Century Gothic</vt:lpstr>
      <vt:lpstr>Consolas</vt:lpstr>
      <vt:lpstr>Times New Roman</vt:lpstr>
      <vt:lpstr>Verdana</vt:lpstr>
      <vt:lpstr>Wingdings</vt:lpstr>
      <vt:lpstr>Wingdings 3</vt:lpstr>
      <vt:lpstr>Ion</vt:lpstr>
      <vt:lpstr>CWCT 140</vt:lpstr>
      <vt:lpstr>Introduction </vt:lpstr>
      <vt:lpstr>Ivy Learn </vt:lpstr>
      <vt:lpstr>Ivy Learn </vt:lpstr>
      <vt:lpstr>Agenda </vt:lpstr>
      <vt:lpstr>Languages </vt:lpstr>
      <vt:lpstr>Why Python?  A Case Study </vt:lpstr>
      <vt:lpstr>Why Python?  A Case Study </vt:lpstr>
      <vt:lpstr>Why Python?  A Case Study </vt:lpstr>
      <vt:lpstr>Why Python?  A Case Study </vt:lpstr>
      <vt:lpstr>Why Python?  A Case Study </vt:lpstr>
      <vt:lpstr>Compiler vs Interpreter </vt:lpstr>
      <vt:lpstr>Compiler vs Interpreter </vt:lpstr>
      <vt:lpstr>IDE </vt:lpstr>
      <vt:lpstr>IDE </vt:lpstr>
      <vt:lpstr>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C# Example</vt:lpstr>
      <vt:lpstr>C# Example</vt:lpstr>
      <vt:lpstr>Python OOP Example</vt:lpstr>
      <vt:lpstr>Python Language</vt:lpstr>
      <vt:lpstr>Python Syntax</vt:lpstr>
      <vt:lpstr>Python Print</vt:lpstr>
      <vt:lpstr>Python If Statement</vt:lpstr>
      <vt:lpstr>Python If Statement</vt:lpstr>
      <vt:lpstr>Python While Loop</vt:lpstr>
      <vt:lpstr>Python Lists</vt:lpstr>
      <vt:lpstr>Python For Loop</vt:lpstr>
      <vt:lpstr>Python For Loop</vt:lpstr>
      <vt:lpstr>Python For Loop</vt:lpstr>
      <vt:lpstr>Exceptions – Try / Except</vt:lpstr>
      <vt:lpstr>Exceptions – Show the Error</vt:lpstr>
      <vt:lpstr>Exceptions – Example</vt:lpstr>
      <vt:lpstr>Exceptions – Example</vt:lpstr>
      <vt:lpstr>ASCII Art</vt:lpstr>
      <vt:lpstr>Python Sine Wave Generator</vt:lpstr>
      <vt:lpstr>Pseudo-Code</vt:lpstr>
    </vt:vector>
  </TitlesOfParts>
  <Company>Computer Methods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Lieberman</dc:creator>
  <cp:lastModifiedBy>Dave Lieberman</cp:lastModifiedBy>
  <cp:revision>185</cp:revision>
  <cp:lastPrinted>1601-01-01T00:00:00Z</cp:lastPrinted>
  <dcterms:created xsi:type="dcterms:W3CDTF">2007-10-10T21:18:17Z</dcterms:created>
  <dcterms:modified xsi:type="dcterms:W3CDTF">2023-01-17T05:15:17Z</dcterms:modified>
</cp:coreProperties>
</file>